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5" r:id="rId5"/>
    <p:sldId id="266"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0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3CA1A00-8B9B-8F4A-84CE-0BEA7126B170}" type="datetimeFigureOut">
              <a:rPr lang="en-US" smtClean="0"/>
              <a:t>10/2/16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EE82B9D-4841-B84C-B6CD-6EE9CD198D57}"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A1A00-8B9B-8F4A-84CE-0BEA7126B170}"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82B9D-4841-B84C-B6CD-6EE9CD198D57}"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A1A00-8B9B-8F4A-84CE-0BEA7126B170}"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82B9D-4841-B84C-B6CD-6EE9CD198D57}"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A1A00-8B9B-8F4A-84CE-0BEA7126B170}"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82B9D-4841-B84C-B6CD-6EE9CD198D57}"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CA1A00-8B9B-8F4A-84CE-0BEA7126B170}" type="datetimeFigureOut">
              <a:rPr lang="en-US" smtClean="0"/>
              <a:t>10/2/16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82B9D-4841-B84C-B6CD-6EE9CD198D5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3CA1A00-8B9B-8F4A-84CE-0BEA7126B170}" type="datetimeFigureOut">
              <a:rPr lang="en-US" smtClean="0"/>
              <a:t>10/2/16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82B9D-4841-B84C-B6CD-6EE9CD198D57}"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CA1A00-8B9B-8F4A-84CE-0BEA7126B170}" type="datetimeFigureOut">
              <a:rPr lang="en-US" smtClean="0"/>
              <a:t>10/2/16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82B9D-4841-B84C-B6CD-6EE9CD198D57}"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CA1A00-8B9B-8F4A-84CE-0BEA7126B170}" type="datetimeFigureOut">
              <a:rPr lang="en-US" smtClean="0"/>
              <a:t>10/2/16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82B9D-4841-B84C-B6CD-6EE9CD198D57}"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A1A00-8B9B-8F4A-84CE-0BEA7126B170}" type="datetimeFigureOut">
              <a:rPr lang="en-US" smtClean="0"/>
              <a:t>10/2/16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82B9D-4841-B84C-B6CD-6EE9CD198D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A1A00-8B9B-8F4A-84CE-0BEA7126B170}" type="datetimeFigureOut">
              <a:rPr lang="en-US" smtClean="0"/>
              <a:t>10/2/16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82B9D-4841-B84C-B6CD-6EE9CD198D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A1A00-8B9B-8F4A-84CE-0BEA7126B170}" type="datetimeFigureOut">
              <a:rPr lang="en-US" smtClean="0"/>
              <a:t>10/2/16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82B9D-4841-B84C-B6CD-6EE9CD198D5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3CA1A00-8B9B-8F4A-84CE-0BEA7126B170}" type="datetimeFigureOut">
              <a:rPr lang="en-US" smtClean="0"/>
              <a:t>10/2/16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EE82B9D-4841-B84C-B6CD-6EE9CD198D5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Colonization Vocabulary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62088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a:t>
            </a:r>
            <a:r>
              <a:rPr lang="en-US" dirty="0" err="1" smtClean="0"/>
              <a:t>PofS</a:t>
            </a:r>
            <a:r>
              <a:rPr lang="en-US" dirty="0" smtClean="0"/>
              <a:t>  in the US?</a:t>
            </a:r>
            <a:endParaRPr lang="en-US" dirty="0"/>
          </a:p>
        </p:txBody>
      </p:sp>
      <p:sp>
        <p:nvSpPr>
          <p:cNvPr id="3" name="Rectangle 2"/>
          <p:cNvSpPr/>
          <p:nvPr/>
        </p:nvSpPr>
        <p:spPr>
          <a:xfrm>
            <a:off x="150381" y="2281709"/>
            <a:ext cx="8872479" cy="3847207"/>
          </a:xfrm>
          <a:prstGeom prst="rect">
            <a:avLst/>
          </a:prstGeom>
        </p:spPr>
        <p:txBody>
          <a:bodyPr wrap="square">
            <a:spAutoFit/>
          </a:bodyPr>
          <a:lstStyle/>
          <a:p>
            <a:pPr lvl="0"/>
            <a:r>
              <a:rPr lang="en-US" sz="2000" dirty="0"/>
              <a:t>Earliest settlements are along seacoasts and safe harbors or in fertile valleys, </a:t>
            </a:r>
          </a:p>
          <a:p>
            <a:pPr lvl="0"/>
            <a:r>
              <a:rPr lang="en-US" sz="2000" dirty="0"/>
              <a:t>They have natural protection from invasion such as protective mountains or deserts </a:t>
            </a:r>
            <a:endParaRPr lang="en-US" sz="2000" dirty="0" smtClean="0"/>
          </a:p>
          <a:p>
            <a:pPr lvl="0"/>
            <a:endParaRPr lang="en-US" sz="2000" dirty="0"/>
          </a:p>
          <a:p>
            <a:pPr lvl="0"/>
            <a:r>
              <a:rPr lang="en-US" sz="2000" dirty="0"/>
              <a:t>As land becomes more populated, people move to other areas, relying on natural waterways and other transportation centers (in later years, railroad and highway corridors and crossroads</a:t>
            </a:r>
            <a:r>
              <a:rPr lang="en-US" sz="2000" dirty="0" smtClean="0"/>
              <a:t>)</a:t>
            </a:r>
            <a:endParaRPr lang="en-US" sz="2000" dirty="0"/>
          </a:p>
          <a:p>
            <a:pPr lvl="0"/>
            <a:endParaRPr lang="en-US" sz="2000" dirty="0"/>
          </a:p>
          <a:p>
            <a:pPr lvl="0"/>
            <a:r>
              <a:rPr lang="en-US" sz="2000" dirty="0"/>
              <a:t>The last land to be settled is the land that is least desirable for farming, ranching, or other forms of industry. Usually, it has other negative physical features such as high mountains, deserts, hostile native inhabitants, lack </a:t>
            </a:r>
            <a:r>
              <a:rPr lang="en-US" sz="2000" dirty="0" smtClean="0"/>
              <a:t>of resources</a:t>
            </a:r>
            <a:r>
              <a:rPr lang="en-US" sz="2000" dirty="0"/>
              <a:t>, lack of transportation corridors, etc</a:t>
            </a:r>
            <a:r>
              <a:rPr lang="en-US" sz="2400" dirty="0"/>
              <a:t>.</a:t>
            </a:r>
          </a:p>
        </p:txBody>
      </p:sp>
    </p:spTree>
    <p:extLst>
      <p:ext uri="{BB962C8B-B14F-4D97-AF65-F5344CB8AC3E}">
        <p14:creationId xmlns:p14="http://schemas.microsoft.com/office/powerpoint/2010/main" val="3553678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89258712"/>
              </p:ext>
            </p:extLst>
          </p:nvPr>
        </p:nvGraphicFramePr>
        <p:xfrm>
          <a:off x="217217" y="2165047"/>
          <a:ext cx="8865969" cy="4552994"/>
        </p:xfrm>
        <a:graphic>
          <a:graphicData uri="http://schemas.openxmlformats.org/presentationml/2006/ole">
            <mc:AlternateContent xmlns:mc="http://schemas.openxmlformats.org/markup-compatibility/2006">
              <mc:Choice xmlns:v="urn:schemas-microsoft-com:vml" Requires="v">
                <p:oleObj spid="_x0000_s1027" name="Document" r:id="rId4" imgW="5638800" imgH="3530600" progId="Word.Document.12">
                  <p:embed/>
                </p:oleObj>
              </mc:Choice>
              <mc:Fallback>
                <p:oleObj name="Document" r:id="rId4" imgW="5638800" imgH="3530600" progId="Word.Document.12">
                  <p:embed/>
                  <p:pic>
                    <p:nvPicPr>
                      <p:cNvPr id="0" name=""/>
                      <p:cNvPicPr/>
                      <p:nvPr/>
                    </p:nvPicPr>
                    <p:blipFill>
                      <a:blip r:embed="rId5"/>
                      <a:stretch>
                        <a:fillRect/>
                      </a:stretch>
                    </p:blipFill>
                    <p:spPr>
                      <a:xfrm>
                        <a:off x="217217" y="2165047"/>
                        <a:ext cx="8865969" cy="4552994"/>
                      </a:xfrm>
                      <a:prstGeom prst="rect">
                        <a:avLst/>
                      </a:prstGeom>
                    </p:spPr>
                  </p:pic>
                </p:oleObj>
              </mc:Fallback>
            </mc:AlternateContent>
          </a:graphicData>
        </a:graphic>
      </p:graphicFrame>
    </p:spTree>
    <p:extLst>
      <p:ext uri="{BB962C8B-B14F-4D97-AF65-F5344CB8AC3E}">
        <p14:creationId xmlns:p14="http://schemas.microsoft.com/office/powerpoint/2010/main" val="244740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Words</a:t>
            </a:r>
            <a:endParaRPr lang="en-US" dirty="0"/>
          </a:p>
        </p:txBody>
      </p:sp>
      <p:sp>
        <p:nvSpPr>
          <p:cNvPr id="3" name="Rectangle 2"/>
          <p:cNvSpPr/>
          <p:nvPr/>
        </p:nvSpPr>
        <p:spPr>
          <a:xfrm>
            <a:off x="200508" y="2174115"/>
            <a:ext cx="8822352" cy="4093428"/>
          </a:xfrm>
          <a:prstGeom prst="rect">
            <a:avLst/>
          </a:prstGeom>
        </p:spPr>
        <p:txBody>
          <a:bodyPr wrap="square">
            <a:spAutoFit/>
          </a:bodyPr>
          <a:lstStyle/>
          <a:p>
            <a:r>
              <a:rPr lang="en-US" sz="2000" b="1" dirty="0" smtClean="0"/>
              <a:t>Colony: </a:t>
            </a:r>
            <a:r>
              <a:rPr lang="en-US" sz="2000" dirty="0" smtClean="0"/>
              <a:t>a region that is ruled by a faraway government</a:t>
            </a:r>
          </a:p>
          <a:p>
            <a:endParaRPr lang="en-US" sz="2000" dirty="0" smtClean="0"/>
          </a:p>
          <a:p>
            <a:r>
              <a:rPr lang="en-US" sz="2000" b="1" dirty="0" smtClean="0"/>
              <a:t>Economic Problems</a:t>
            </a:r>
            <a:r>
              <a:rPr lang="en-US" sz="2000" dirty="0" smtClean="0"/>
              <a:t>: difficulty getting and keeping things that people need or want</a:t>
            </a:r>
          </a:p>
          <a:p>
            <a:endParaRPr lang="en-US" sz="2000" dirty="0" smtClean="0"/>
          </a:p>
          <a:p>
            <a:r>
              <a:rPr lang="en-US" sz="2000" b="1" dirty="0" smtClean="0"/>
              <a:t>Human Right</a:t>
            </a:r>
            <a:r>
              <a:rPr lang="en-US" sz="2000" dirty="0" smtClean="0"/>
              <a:t>: freedom to do a certain activity</a:t>
            </a:r>
          </a:p>
          <a:p>
            <a:endParaRPr lang="en-US" sz="2000" dirty="0"/>
          </a:p>
          <a:p>
            <a:r>
              <a:rPr lang="en-US" sz="2000" b="1" dirty="0" smtClean="0"/>
              <a:t>Immigrate</a:t>
            </a:r>
            <a:r>
              <a:rPr lang="en-US" sz="2000" dirty="0" smtClean="0"/>
              <a:t>—to move into a new area</a:t>
            </a:r>
          </a:p>
          <a:p>
            <a:endParaRPr lang="en-US" sz="2000" dirty="0" smtClean="0"/>
          </a:p>
          <a:p>
            <a:r>
              <a:rPr lang="en-US" sz="2000" b="1" dirty="0" smtClean="0"/>
              <a:t>Emigrate</a:t>
            </a:r>
            <a:r>
              <a:rPr lang="en-US" sz="2000" dirty="0" smtClean="0"/>
              <a:t>—to leave an area</a:t>
            </a:r>
          </a:p>
          <a:p>
            <a:endParaRPr lang="en-US" sz="2000" dirty="0" smtClean="0"/>
          </a:p>
          <a:p>
            <a:r>
              <a:rPr lang="en-US" sz="2000" b="1" dirty="0" smtClean="0"/>
              <a:t>Monarchy</a:t>
            </a:r>
            <a:r>
              <a:rPr lang="en-US" sz="2000" dirty="0" smtClean="0"/>
              <a:t>—a form of government in which people are rules by a king or queen who has total power</a:t>
            </a:r>
          </a:p>
        </p:txBody>
      </p:sp>
    </p:spTree>
    <p:extLst>
      <p:ext uri="{BB962C8B-B14F-4D97-AF65-F5344CB8AC3E}">
        <p14:creationId xmlns:p14="http://schemas.microsoft.com/office/powerpoint/2010/main" val="306582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484561" y="2227004"/>
            <a:ext cx="8337791" cy="3785652"/>
          </a:xfrm>
          <a:prstGeom prst="rect">
            <a:avLst/>
          </a:prstGeom>
        </p:spPr>
        <p:txBody>
          <a:bodyPr wrap="square">
            <a:spAutoFit/>
          </a:bodyPr>
          <a:lstStyle/>
          <a:p>
            <a:r>
              <a:rPr lang="en-US" sz="2400" b="1" dirty="0" smtClean="0"/>
              <a:t>Democracy</a:t>
            </a:r>
            <a:r>
              <a:rPr lang="en-US" sz="2400" dirty="0" smtClean="0"/>
              <a:t>—a form of government is which people vote to make decisions, all questions are decided by vote, and all votes count equally</a:t>
            </a:r>
          </a:p>
          <a:p>
            <a:endParaRPr lang="en-US" sz="2400" b="1" dirty="0" smtClean="0"/>
          </a:p>
          <a:p>
            <a:r>
              <a:rPr lang="en-US" sz="2400" b="1" dirty="0" smtClean="0"/>
              <a:t>Republic</a:t>
            </a:r>
            <a:r>
              <a:rPr lang="en-US" sz="2400" dirty="0" smtClean="0"/>
              <a:t>—a form of government in which representatives are elected to decide all questions by vote</a:t>
            </a:r>
          </a:p>
          <a:p>
            <a:endParaRPr lang="en-US" sz="2400" b="1" dirty="0" smtClean="0"/>
          </a:p>
          <a:p>
            <a:r>
              <a:rPr lang="en-US" sz="2400" b="1" dirty="0" smtClean="0"/>
              <a:t>Mercantilism</a:t>
            </a:r>
            <a:r>
              <a:rPr lang="en-US" sz="2400" dirty="0" smtClean="0"/>
              <a:t>—An economic system in which a powerful country colonies a less powerful country in order to export its resources and manufactured goods</a:t>
            </a:r>
            <a:endParaRPr lang="en-US" sz="2400" dirty="0"/>
          </a:p>
        </p:txBody>
      </p:sp>
    </p:spTree>
    <p:extLst>
      <p:ext uri="{BB962C8B-B14F-4D97-AF65-F5344CB8AC3E}">
        <p14:creationId xmlns:p14="http://schemas.microsoft.com/office/powerpoint/2010/main" val="3158617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0" y="2231574"/>
            <a:ext cx="8956024" cy="4093428"/>
          </a:xfrm>
          <a:prstGeom prst="rect">
            <a:avLst/>
          </a:prstGeom>
        </p:spPr>
        <p:txBody>
          <a:bodyPr wrap="square">
            <a:spAutoFit/>
          </a:bodyPr>
          <a:lstStyle/>
          <a:p>
            <a:r>
              <a:rPr lang="en-US" sz="2400" dirty="0"/>
              <a:t>Charter – a written grant by a country’s government to a private company that allows them to establish a colony</a:t>
            </a:r>
          </a:p>
          <a:p>
            <a:endParaRPr lang="en-US" sz="2400" dirty="0" smtClean="0"/>
          </a:p>
          <a:p>
            <a:r>
              <a:rPr lang="en-US" sz="2400" dirty="0" smtClean="0"/>
              <a:t>Colony </a:t>
            </a:r>
            <a:r>
              <a:rPr lang="en-US" sz="2400" dirty="0"/>
              <a:t>– A group of people who leave their country to form a settlement in a new land that is part of the country they left </a:t>
            </a:r>
          </a:p>
          <a:p>
            <a:endParaRPr lang="en-US" sz="2400" dirty="0" smtClean="0"/>
          </a:p>
          <a:p>
            <a:r>
              <a:rPr lang="en-US" sz="2400" dirty="0" smtClean="0"/>
              <a:t>Dock</a:t>
            </a:r>
            <a:r>
              <a:rPr lang="en-US" sz="2400" dirty="0"/>
              <a:t>—an area of water along a wooden platform (or the platform itself) that is used for loading and unloading cargo</a:t>
            </a:r>
          </a:p>
          <a:p>
            <a:endParaRPr lang="en-US" sz="2400" dirty="0" smtClean="0"/>
          </a:p>
          <a:p>
            <a:r>
              <a:rPr lang="en-US" sz="2400" dirty="0" smtClean="0"/>
              <a:t>Cargo</a:t>
            </a:r>
            <a:r>
              <a:rPr lang="en-US" sz="2400" dirty="0"/>
              <a:t>—the supplies and materials carried by a ship </a:t>
            </a:r>
          </a:p>
          <a:p>
            <a:endParaRPr lang="en-US" sz="2000" dirty="0" smtClean="0"/>
          </a:p>
        </p:txBody>
      </p:sp>
    </p:spTree>
    <p:extLst>
      <p:ext uri="{BB962C8B-B14F-4D97-AF65-F5344CB8AC3E}">
        <p14:creationId xmlns:p14="http://schemas.microsoft.com/office/powerpoint/2010/main" val="3371123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688490" y="2551837"/>
            <a:ext cx="8133862" cy="3539431"/>
          </a:xfrm>
          <a:prstGeom prst="rect">
            <a:avLst/>
          </a:prstGeom>
        </p:spPr>
        <p:txBody>
          <a:bodyPr wrap="square">
            <a:spAutoFit/>
          </a:bodyPr>
          <a:lstStyle/>
          <a:p>
            <a:r>
              <a:rPr lang="en-US" sz="2800" dirty="0"/>
              <a:t>Shoreline - the line along which a large body of water meets the land</a:t>
            </a:r>
          </a:p>
          <a:p>
            <a:endParaRPr lang="en-US" sz="2800" dirty="0" smtClean="0"/>
          </a:p>
          <a:p>
            <a:r>
              <a:rPr lang="en-US" sz="2800" dirty="0" smtClean="0"/>
              <a:t>Swamp </a:t>
            </a:r>
            <a:r>
              <a:rPr lang="en-US" sz="2800" dirty="0"/>
              <a:t>- an area of low-lying, uncultivated ground where water collects</a:t>
            </a:r>
          </a:p>
          <a:p>
            <a:endParaRPr lang="en-US" sz="2800" dirty="0" smtClean="0"/>
          </a:p>
          <a:p>
            <a:r>
              <a:rPr lang="en-US" sz="2800" dirty="0" smtClean="0"/>
              <a:t>Terra</a:t>
            </a:r>
            <a:r>
              <a:rPr lang="en-US" sz="2800" b="1" dirty="0" smtClean="0"/>
              <a:t>in</a:t>
            </a:r>
            <a:r>
              <a:rPr lang="en-US" sz="2800" dirty="0" smtClean="0"/>
              <a:t> </a:t>
            </a:r>
            <a:r>
              <a:rPr lang="en-US" sz="2800" dirty="0"/>
              <a:t>-  a stretch of land, esp. with regard to its physical features</a:t>
            </a:r>
            <a:endParaRPr lang="en-US" sz="2800" dirty="0"/>
          </a:p>
        </p:txBody>
      </p:sp>
    </p:spTree>
    <p:extLst>
      <p:ext uri="{BB962C8B-B14F-4D97-AF65-F5344CB8AC3E}">
        <p14:creationId xmlns:p14="http://schemas.microsoft.com/office/powerpoint/2010/main" val="605457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Sources</a:t>
            </a:r>
            <a:endParaRPr lang="en-US" dirty="0"/>
          </a:p>
        </p:txBody>
      </p:sp>
      <p:sp>
        <p:nvSpPr>
          <p:cNvPr id="3" name="Rectangle 2"/>
          <p:cNvSpPr/>
          <p:nvPr/>
        </p:nvSpPr>
        <p:spPr>
          <a:xfrm>
            <a:off x="688489" y="3031438"/>
            <a:ext cx="7883227" cy="3385542"/>
          </a:xfrm>
          <a:prstGeom prst="rect">
            <a:avLst/>
          </a:prstGeom>
        </p:spPr>
        <p:txBody>
          <a:bodyPr wrap="square">
            <a:spAutoFit/>
          </a:bodyPr>
          <a:lstStyle/>
          <a:p>
            <a:r>
              <a:rPr lang="en-US" sz="2800" dirty="0" smtClean="0"/>
              <a:t>Primary sources: Accounts of an event that were recorded at the time of the event. </a:t>
            </a:r>
          </a:p>
          <a:p>
            <a:endParaRPr lang="en-US" sz="2800" dirty="0"/>
          </a:p>
          <a:p>
            <a:r>
              <a:rPr lang="en-US" sz="2800" dirty="0" smtClean="0"/>
              <a:t>Examples include: pictures, artifacts, diaries, letters, speeches, autobiographies, journals, newspapers, business records, songs or poetry, and government documents.</a:t>
            </a:r>
          </a:p>
          <a:p>
            <a:endParaRPr lang="en-US" dirty="0" smtClean="0"/>
          </a:p>
        </p:txBody>
      </p:sp>
    </p:spTree>
    <p:extLst>
      <p:ext uri="{BB962C8B-B14F-4D97-AF65-F5344CB8AC3E}">
        <p14:creationId xmlns:p14="http://schemas.microsoft.com/office/powerpoint/2010/main" val="253129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Sources</a:t>
            </a:r>
            <a:endParaRPr lang="en-US" dirty="0"/>
          </a:p>
        </p:txBody>
      </p:sp>
      <p:sp>
        <p:nvSpPr>
          <p:cNvPr id="3" name="Rectangle 2"/>
          <p:cNvSpPr/>
          <p:nvPr/>
        </p:nvSpPr>
        <p:spPr>
          <a:xfrm>
            <a:off x="1102794" y="2551837"/>
            <a:ext cx="7719558" cy="3108544"/>
          </a:xfrm>
          <a:prstGeom prst="rect">
            <a:avLst/>
          </a:prstGeom>
        </p:spPr>
        <p:txBody>
          <a:bodyPr wrap="square">
            <a:spAutoFit/>
          </a:bodyPr>
          <a:lstStyle/>
          <a:p>
            <a:r>
              <a:rPr lang="en-US" sz="2800" dirty="0" smtClean="0"/>
              <a:t>B. Secondary sources: Accounts of an event recorded at a different time, by people not directly involved. </a:t>
            </a:r>
          </a:p>
          <a:p>
            <a:endParaRPr lang="en-US" sz="2800" dirty="0"/>
          </a:p>
          <a:p>
            <a:r>
              <a:rPr lang="en-US" sz="2800" dirty="0" smtClean="0"/>
              <a:t>Examples include: History textbooks, biographies, internet articles of historical events (not written by someone at the event.)</a:t>
            </a:r>
            <a:endParaRPr lang="en-US" sz="2800" dirty="0"/>
          </a:p>
        </p:txBody>
      </p:sp>
    </p:spTree>
    <p:extLst>
      <p:ext uri="{BB962C8B-B14F-4D97-AF65-F5344CB8AC3E}">
        <p14:creationId xmlns:p14="http://schemas.microsoft.com/office/powerpoint/2010/main" val="3744725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Settlement</a:t>
            </a:r>
            <a:endParaRPr lang="en-US" dirty="0"/>
          </a:p>
        </p:txBody>
      </p:sp>
      <p:sp>
        <p:nvSpPr>
          <p:cNvPr id="3" name="Rectangle 2"/>
          <p:cNvSpPr/>
          <p:nvPr/>
        </p:nvSpPr>
        <p:spPr>
          <a:xfrm>
            <a:off x="417725" y="2066989"/>
            <a:ext cx="8304373" cy="4154983"/>
          </a:xfrm>
          <a:prstGeom prst="rect">
            <a:avLst/>
          </a:prstGeom>
        </p:spPr>
        <p:txBody>
          <a:bodyPr wrap="square">
            <a:spAutoFit/>
          </a:bodyPr>
          <a:lstStyle/>
          <a:p>
            <a:r>
              <a:rPr lang="en-US" sz="2400" b="1" dirty="0"/>
              <a:t>Geographic factors</a:t>
            </a:r>
            <a:r>
              <a:rPr lang="en-US" sz="2400" dirty="0"/>
              <a:t> that might influence the settlement and development of a place are:</a:t>
            </a:r>
          </a:p>
          <a:p>
            <a:r>
              <a:rPr lang="en-US" sz="2400" dirty="0"/>
              <a:t>Landforms</a:t>
            </a:r>
          </a:p>
          <a:p>
            <a:r>
              <a:rPr lang="en-US" sz="2400" dirty="0"/>
              <a:t>Bodies and sources of fresh water for transportation, drinking, and farming</a:t>
            </a:r>
          </a:p>
          <a:p>
            <a:r>
              <a:rPr lang="en-US" sz="2400" dirty="0"/>
              <a:t>Climate and weather patterns</a:t>
            </a:r>
          </a:p>
          <a:p>
            <a:r>
              <a:rPr lang="en-US" sz="2400" dirty="0"/>
              <a:t>Natural vegetation</a:t>
            </a:r>
          </a:p>
          <a:p>
            <a:r>
              <a:rPr lang="en-US" sz="2400" dirty="0"/>
              <a:t>Wildlife</a:t>
            </a:r>
          </a:p>
          <a:p>
            <a:r>
              <a:rPr lang="en-US" sz="2400" dirty="0"/>
              <a:t>Rainfall and precipitation</a:t>
            </a:r>
          </a:p>
          <a:p>
            <a:r>
              <a:rPr lang="en-US" sz="2400" dirty="0"/>
              <a:t>Arable soil</a:t>
            </a:r>
          </a:p>
          <a:p>
            <a:r>
              <a:rPr lang="en-US" sz="2400" dirty="0"/>
              <a:t>Natural barriers such as mountains or deserts</a:t>
            </a:r>
          </a:p>
        </p:txBody>
      </p:sp>
    </p:spTree>
    <p:extLst>
      <p:ext uri="{BB962C8B-B14F-4D97-AF65-F5344CB8AC3E}">
        <p14:creationId xmlns:p14="http://schemas.microsoft.com/office/powerpoint/2010/main" val="1681592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of Settlement</a:t>
            </a:r>
            <a:endParaRPr lang="en-US" dirty="0"/>
          </a:p>
        </p:txBody>
      </p:sp>
      <p:sp>
        <p:nvSpPr>
          <p:cNvPr id="3" name="Rectangle 2"/>
          <p:cNvSpPr/>
          <p:nvPr/>
        </p:nvSpPr>
        <p:spPr>
          <a:xfrm>
            <a:off x="935704" y="2690335"/>
            <a:ext cx="5922296" cy="2246769"/>
          </a:xfrm>
          <a:prstGeom prst="rect">
            <a:avLst/>
          </a:prstGeom>
        </p:spPr>
        <p:txBody>
          <a:bodyPr wrap="square">
            <a:spAutoFit/>
          </a:bodyPr>
          <a:lstStyle/>
          <a:p>
            <a:r>
              <a:rPr lang="en-US" sz="2800" b="1" dirty="0"/>
              <a:t>Patterns of</a:t>
            </a:r>
            <a:r>
              <a:rPr lang="en-US" sz="2800" dirty="0"/>
              <a:t> </a:t>
            </a:r>
            <a:r>
              <a:rPr lang="en-US" sz="2800" b="1" dirty="0"/>
              <a:t>settlement</a:t>
            </a:r>
            <a:r>
              <a:rPr lang="en-US" sz="2800" dirty="0"/>
              <a:t> are defined as the relationships between where people establish settlements and physical features that encourage and/or discourage settlement. </a:t>
            </a:r>
          </a:p>
        </p:txBody>
      </p:sp>
    </p:spTree>
    <p:extLst>
      <p:ext uri="{BB962C8B-B14F-4D97-AF65-F5344CB8AC3E}">
        <p14:creationId xmlns:p14="http://schemas.microsoft.com/office/powerpoint/2010/main" val="34350731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17</TotalTime>
  <Words>552</Words>
  <Application>Microsoft Macintosh PowerPoint</Application>
  <PresentationFormat>On-screen Show (4:3)</PresentationFormat>
  <Paragraphs>57</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Hardcover</vt:lpstr>
      <vt:lpstr>Document</vt:lpstr>
      <vt:lpstr>Colonization Vocabulary</vt:lpstr>
      <vt:lpstr>Important Words</vt:lpstr>
      <vt:lpstr>PowerPoint Presentation</vt:lpstr>
      <vt:lpstr>PowerPoint Presentation</vt:lpstr>
      <vt:lpstr>PowerPoint Presentation</vt:lpstr>
      <vt:lpstr>Primary Sources</vt:lpstr>
      <vt:lpstr>Secondary Sources</vt:lpstr>
      <vt:lpstr>Patterns of Settlement</vt:lpstr>
      <vt:lpstr>Patterns of Settlement</vt:lpstr>
      <vt:lpstr>What are the PofS  in the US?</vt:lpstr>
      <vt:lpstr>PowerPoint Presentation</vt:lpstr>
    </vt:vector>
  </TitlesOfParts>
  <Company>MISD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Colonization Vocabulary</dc:title>
  <dc:creator>McKinney ISD</dc:creator>
  <cp:lastModifiedBy>McKinney ISD</cp:lastModifiedBy>
  <cp:revision>5</cp:revision>
  <dcterms:created xsi:type="dcterms:W3CDTF">2016-10-02T22:49:47Z</dcterms:created>
  <dcterms:modified xsi:type="dcterms:W3CDTF">2016-10-02T23:10:07Z</dcterms:modified>
</cp:coreProperties>
</file>